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9" r:id="rId5"/>
    <p:sldId id="260" r:id="rId6"/>
    <p:sldId id="259" r:id="rId7"/>
    <p:sldId id="261" r:id="rId8"/>
    <p:sldId id="262" r:id="rId9"/>
    <p:sldId id="263" r:id="rId10"/>
    <p:sldId id="265" r:id="rId11"/>
    <p:sldId id="266" r:id="rId12"/>
    <p:sldId id="267" r:id="rId13"/>
    <p:sldId id="268" r:id="rId14"/>
    <p:sldId id="270" r:id="rId15"/>
    <p:sldId id="271" r:id="rId1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>
        <p:scale>
          <a:sx n="66" d="100"/>
          <a:sy n="66" d="100"/>
        </p:scale>
        <p:origin x="3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81E3F-C0EA-4795-82AF-824129AED6F0}" type="datetimeFigureOut">
              <a:rPr kumimoji="1" lang="ja-JP" altLang="en-US" smtClean="0"/>
              <a:t>2018/1/17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142F9-3CD7-484B-8885-DAFEEA4481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816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81E3F-C0EA-4795-82AF-824129AED6F0}" type="datetimeFigureOut">
              <a:rPr kumimoji="1" lang="ja-JP" altLang="en-US" smtClean="0"/>
              <a:t>2018/1/17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142F9-3CD7-484B-8885-DAFEEA4481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995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81E3F-C0EA-4795-82AF-824129AED6F0}" type="datetimeFigureOut">
              <a:rPr kumimoji="1" lang="ja-JP" altLang="en-US" smtClean="0"/>
              <a:t>2018/1/17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142F9-3CD7-484B-8885-DAFEEA4481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1683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81E3F-C0EA-4795-82AF-824129AED6F0}" type="datetimeFigureOut">
              <a:rPr kumimoji="1" lang="ja-JP" altLang="en-US" smtClean="0"/>
              <a:t>2018/1/17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142F9-3CD7-484B-8885-DAFEEA4481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5784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81E3F-C0EA-4795-82AF-824129AED6F0}" type="datetimeFigureOut">
              <a:rPr kumimoji="1" lang="ja-JP" altLang="en-US" smtClean="0"/>
              <a:t>2018/1/17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142F9-3CD7-484B-8885-DAFEEA4481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3580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81E3F-C0EA-4795-82AF-824129AED6F0}" type="datetimeFigureOut">
              <a:rPr kumimoji="1" lang="ja-JP" altLang="en-US" smtClean="0"/>
              <a:t>2018/1/17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142F9-3CD7-484B-8885-DAFEEA4481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9903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81E3F-C0EA-4795-82AF-824129AED6F0}" type="datetimeFigureOut">
              <a:rPr kumimoji="1" lang="ja-JP" altLang="en-US" smtClean="0"/>
              <a:t>2018/1/17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142F9-3CD7-484B-8885-DAFEEA4481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7086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81E3F-C0EA-4795-82AF-824129AED6F0}" type="datetimeFigureOut">
              <a:rPr kumimoji="1" lang="ja-JP" altLang="en-US" smtClean="0"/>
              <a:t>2018/1/17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142F9-3CD7-484B-8885-DAFEEA4481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8060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81E3F-C0EA-4795-82AF-824129AED6F0}" type="datetimeFigureOut">
              <a:rPr kumimoji="1" lang="ja-JP" altLang="en-US" smtClean="0"/>
              <a:t>2018/1/17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142F9-3CD7-484B-8885-DAFEEA4481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8284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81E3F-C0EA-4795-82AF-824129AED6F0}" type="datetimeFigureOut">
              <a:rPr kumimoji="1" lang="ja-JP" altLang="en-US" smtClean="0"/>
              <a:t>2018/1/17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142F9-3CD7-484B-8885-DAFEEA4481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64211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81E3F-C0EA-4795-82AF-824129AED6F0}" type="datetimeFigureOut">
              <a:rPr kumimoji="1" lang="ja-JP" altLang="en-US" smtClean="0"/>
              <a:t>2018/1/17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142F9-3CD7-484B-8885-DAFEEA4481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3143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081E3F-C0EA-4795-82AF-824129AED6F0}" type="datetimeFigureOut">
              <a:rPr kumimoji="1" lang="ja-JP" altLang="en-US" smtClean="0"/>
              <a:t>2018/1/17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C142F9-3CD7-484B-8885-DAFEEA4481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1355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ja-JP" dirty="0"/>
              <a:t>FPGA</a:t>
            </a:r>
            <a:r>
              <a:rPr kumimoji="1" lang="ja-JP" altLang="en-US" dirty="0"/>
              <a:t>で平方根計算</a:t>
            </a:r>
            <a:br>
              <a:rPr kumimoji="1" lang="en-US" altLang="ja-JP" dirty="0"/>
            </a:br>
            <a:r>
              <a:rPr kumimoji="1" lang="en-US" altLang="ja-JP" sz="2800" dirty="0"/>
              <a:t>VHDL</a:t>
            </a:r>
            <a:r>
              <a:rPr lang="ja-JP" altLang="en-US" sz="2800" dirty="0"/>
              <a:t>による簡易プロセッサ試作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4402138"/>
            <a:ext cx="9144000" cy="1655762"/>
          </a:xfrm>
        </p:spPr>
        <p:txBody>
          <a:bodyPr/>
          <a:lstStyle/>
          <a:p>
            <a:r>
              <a:rPr kumimoji="1" lang="en-US" altLang="ja-JP" dirty="0"/>
              <a:t>A-2</a:t>
            </a:r>
            <a:r>
              <a:rPr kumimoji="1" lang="ja-JP" altLang="en-US" dirty="0"/>
              <a:t>班</a:t>
            </a:r>
            <a:endParaRPr kumimoji="1" lang="en-US" altLang="ja-JP" dirty="0"/>
          </a:p>
          <a:p>
            <a:r>
              <a:rPr lang="en-US" altLang="ja-JP" dirty="0"/>
              <a:t>15173091</a:t>
            </a:r>
            <a:r>
              <a:rPr lang="ja-JP" altLang="en-US" dirty="0"/>
              <a:t> 高田　大樹　</a:t>
            </a:r>
            <a:r>
              <a:rPr lang="en-US" altLang="ja-JP" dirty="0"/>
              <a:t>15173088 </a:t>
            </a:r>
            <a:r>
              <a:rPr lang="ja-JP" altLang="en-US" dirty="0"/>
              <a:t>佐藤　竜郎</a:t>
            </a:r>
            <a:endParaRPr lang="en-US" altLang="ja-JP" dirty="0"/>
          </a:p>
          <a:p>
            <a:r>
              <a:rPr kumimoji="1" lang="en-US" altLang="ja-JP" dirty="0"/>
              <a:t>15173046 </a:t>
            </a:r>
            <a:r>
              <a:rPr kumimoji="1" lang="ja-JP" altLang="en-US" dirty="0"/>
              <a:t>久朗津宏樹　</a:t>
            </a:r>
            <a:r>
              <a:rPr kumimoji="1" lang="en-US" altLang="ja-JP" dirty="0"/>
              <a:t>15173009 </a:t>
            </a:r>
            <a:r>
              <a:rPr kumimoji="1" lang="ja-JP" altLang="en-US" dirty="0"/>
              <a:t>加藤　大登</a:t>
            </a:r>
          </a:p>
        </p:txBody>
      </p:sp>
    </p:spTree>
    <p:extLst>
      <p:ext uri="{BB962C8B-B14F-4D97-AF65-F5344CB8AC3E}">
        <p14:creationId xmlns:p14="http://schemas.microsoft.com/office/powerpoint/2010/main" val="3820087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コンテンツ プレースホルダ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9" t="15050" r="75864" b="57839"/>
          <a:stretch/>
        </p:blipFill>
        <p:spPr>
          <a:xfrm>
            <a:off x="367052" y="2633362"/>
            <a:ext cx="4417811" cy="3459233"/>
          </a:xfrm>
          <a:prstGeom prst="rect">
            <a:avLst/>
          </a:prstGeom>
          <a:ln w="57150">
            <a:solidFill>
              <a:srgbClr val="FF0000"/>
            </a:solidFill>
          </a:ln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ja-JP" altLang="en-US" dirty="0"/>
              <a:t>シミュレーション結果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911" y="2671462"/>
            <a:ext cx="6577352" cy="3888090"/>
          </a:xfrm>
        </p:spPr>
      </p:pic>
      <p:sp>
        <p:nvSpPr>
          <p:cNvPr id="11" name="正方形/長方形 10"/>
          <p:cNvSpPr/>
          <p:nvPr/>
        </p:nvSpPr>
        <p:spPr>
          <a:xfrm>
            <a:off x="5448300" y="3200400"/>
            <a:ext cx="1358900" cy="1104900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楕円 11"/>
          <p:cNvSpPr/>
          <p:nvPr/>
        </p:nvSpPr>
        <p:spPr>
          <a:xfrm>
            <a:off x="3350387" y="4864100"/>
            <a:ext cx="1092200" cy="6477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8" name="直線コネクタ 7"/>
          <p:cNvCxnSpPr/>
          <p:nvPr/>
        </p:nvCxnSpPr>
        <p:spPr>
          <a:xfrm>
            <a:off x="4810264" y="2578100"/>
            <a:ext cx="638036" cy="62230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コネクタ 8"/>
          <p:cNvCxnSpPr/>
          <p:nvPr/>
        </p:nvCxnSpPr>
        <p:spPr>
          <a:xfrm flipV="1">
            <a:off x="4810263" y="4305301"/>
            <a:ext cx="638037" cy="182539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2067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ja-JP" dirty="0"/>
              <a:t>FPGA</a:t>
            </a:r>
            <a:r>
              <a:rPr lang="ja-JP" altLang="en-US" dirty="0"/>
              <a:t>への実装課題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dirty="0"/>
              <a:t>クロック信号とメモリは基板上に存在する</a:t>
            </a:r>
            <a:br>
              <a:rPr kumimoji="1" lang="en-US" altLang="ja-JP" dirty="0"/>
            </a:br>
            <a:r>
              <a:rPr kumimoji="1" lang="ja-JP" altLang="en-US" dirty="0"/>
              <a:t>　</a:t>
            </a:r>
            <a:r>
              <a:rPr kumimoji="1" lang="en-US" altLang="ja-JP" dirty="0"/>
              <a:t>- </a:t>
            </a:r>
            <a:r>
              <a:rPr kumimoji="1" lang="ja-JP" altLang="en-US" dirty="0"/>
              <a:t>メモリ利用プログラムは自動生成可能</a:t>
            </a:r>
            <a:endParaRPr kumimoji="1" lang="en-US" altLang="ja-JP" dirty="0"/>
          </a:p>
          <a:p>
            <a:endParaRPr lang="en-US" altLang="ja-JP" dirty="0"/>
          </a:p>
          <a:p>
            <a:pPr>
              <a:lnSpc>
                <a:spcPct val="150000"/>
              </a:lnSpc>
            </a:pPr>
            <a:r>
              <a:rPr kumimoji="1" lang="ja-JP" altLang="en-US" dirty="0"/>
              <a:t>入出力装置のマッピング</a:t>
            </a:r>
            <a:br>
              <a:rPr lang="en-US" altLang="ja-JP" dirty="0"/>
            </a:br>
            <a:r>
              <a:rPr lang="ja-JP" altLang="en-US" dirty="0"/>
              <a:t>　</a:t>
            </a:r>
            <a:r>
              <a:rPr lang="en-US" altLang="ja-JP" dirty="0"/>
              <a:t>- </a:t>
            </a:r>
            <a:r>
              <a:rPr kumimoji="1" lang="ja-JP" altLang="en-US" dirty="0"/>
              <a:t>スイッチによる入力</a:t>
            </a:r>
            <a:br>
              <a:rPr kumimoji="1" lang="en-US" altLang="ja-JP" dirty="0"/>
            </a:br>
            <a:r>
              <a:rPr kumimoji="1" lang="ja-JP" altLang="en-US" dirty="0"/>
              <a:t>　</a:t>
            </a:r>
            <a:r>
              <a:rPr kumimoji="1" lang="en-US" altLang="ja-JP" dirty="0"/>
              <a:t>- 7</a:t>
            </a:r>
            <a:r>
              <a:rPr kumimoji="1" lang="ja-JP" altLang="en-US" dirty="0"/>
              <a:t>セグメント</a:t>
            </a:r>
            <a:r>
              <a:rPr kumimoji="1" lang="en-US" altLang="ja-JP" dirty="0"/>
              <a:t>LED</a:t>
            </a:r>
            <a:r>
              <a:rPr lang="ja-JP" altLang="en-US" dirty="0"/>
              <a:t>表示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79310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ja-JP" dirty="0"/>
              <a:t>FPGA</a:t>
            </a:r>
            <a:r>
              <a:rPr kumimoji="1" lang="ja-JP" altLang="en-US" dirty="0"/>
              <a:t>動作</a:t>
            </a:r>
          </a:p>
        </p:txBody>
      </p:sp>
      <p:pic>
        <p:nvPicPr>
          <p:cNvPr id="4" name="MOV_201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3922919" y="984"/>
            <a:ext cx="4346161" cy="7725569"/>
          </a:xfrm>
        </p:spPr>
      </p:pic>
    </p:spTree>
    <p:extLst>
      <p:ext uri="{BB962C8B-B14F-4D97-AF65-F5344CB8AC3E}">
        <p14:creationId xmlns:p14="http://schemas.microsoft.com/office/powerpoint/2010/main" val="689654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ja-JP" dirty="0"/>
              <a:t>FPGA</a:t>
            </a:r>
            <a:r>
              <a:rPr kumimoji="1" lang="ja-JP" altLang="en-US" dirty="0"/>
              <a:t>動作</a:t>
            </a:r>
          </a:p>
        </p:txBody>
      </p:sp>
      <p:pic>
        <p:nvPicPr>
          <p:cNvPr id="7" name="コンテンツ プレースホルダー 6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43969"/>
            <a:ext cx="5178829" cy="2913611"/>
          </a:xfrm>
        </p:spPr>
      </p:pic>
      <p:pic>
        <p:nvPicPr>
          <p:cNvPr id="8" name="コンテンツ プレースホルダー 7"/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5" r="9314" b="14733"/>
          <a:stretch/>
        </p:blipFill>
        <p:spPr>
          <a:xfrm>
            <a:off x="6150685" y="2543969"/>
            <a:ext cx="5203115" cy="2914650"/>
          </a:xfrm>
        </p:spPr>
      </p:pic>
    </p:spTree>
    <p:extLst>
      <p:ext uri="{BB962C8B-B14F-4D97-AF65-F5344CB8AC3E}">
        <p14:creationId xmlns:p14="http://schemas.microsoft.com/office/powerpoint/2010/main" val="26766682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/>
              <a:t>まとめ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idx="1"/>
          </p:nvPr>
        </p:nvSpPr>
        <p:spPr>
          <a:xfrm>
            <a:off x="838200" y="2197099"/>
            <a:ext cx="10515600" cy="3979863"/>
          </a:xfrm>
        </p:spPr>
        <p:txBody>
          <a:bodyPr/>
          <a:lstStyle/>
          <a:p>
            <a:endParaRPr kumimoji="1" lang="en-US" altLang="ja-JP" dirty="0"/>
          </a:p>
          <a:p>
            <a:pPr algn="ctr"/>
            <a:r>
              <a:rPr lang="en-US" altLang="ja-JP" sz="3600" dirty="0"/>
              <a:t>FPGA</a:t>
            </a:r>
            <a:r>
              <a:rPr lang="ja-JP" altLang="en-US" sz="3600" dirty="0" err="1"/>
              <a:t>まで</a:t>
            </a:r>
            <a:r>
              <a:rPr lang="ja-JP" altLang="en-US" sz="3600" dirty="0"/>
              <a:t>実装し、課題を完了できた</a:t>
            </a:r>
            <a:endParaRPr lang="en-US" altLang="ja-JP" sz="3600" dirty="0"/>
          </a:p>
          <a:p>
            <a:pPr algn="ctr"/>
            <a:endParaRPr kumimoji="1" lang="en-US" altLang="ja-JP" sz="3600" dirty="0"/>
          </a:p>
          <a:p>
            <a:pPr algn="ctr"/>
            <a:endParaRPr lang="en-US" altLang="ja-JP" sz="3600" dirty="0"/>
          </a:p>
          <a:p>
            <a:pPr algn="ctr"/>
            <a:r>
              <a:rPr kumimoji="1" lang="ja-JP" altLang="en-US" sz="3600" dirty="0"/>
              <a:t>コンピュータアーキテクチャの設計を</a:t>
            </a:r>
            <a:br>
              <a:rPr kumimoji="1" lang="en-US" altLang="ja-JP" sz="3600" dirty="0"/>
            </a:br>
            <a:r>
              <a:rPr kumimoji="1" lang="ja-JP" altLang="en-US" sz="3600" dirty="0"/>
              <a:t>実践的に学べた</a:t>
            </a:r>
          </a:p>
        </p:txBody>
      </p:sp>
    </p:spTree>
    <p:extLst>
      <p:ext uri="{BB962C8B-B14F-4D97-AF65-F5344CB8AC3E}">
        <p14:creationId xmlns:p14="http://schemas.microsoft.com/office/powerpoint/2010/main" val="3486418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/>
          <p:cNvSpPr>
            <a:spLocks noGrp="1"/>
          </p:cNvSpPr>
          <p:nvPr>
            <p:ph type="ctrTitle"/>
          </p:nvPr>
        </p:nvSpPr>
        <p:spPr>
          <a:xfrm>
            <a:off x="292100" y="1630363"/>
            <a:ext cx="11569700" cy="2387600"/>
          </a:xfrm>
        </p:spPr>
        <p:txBody>
          <a:bodyPr/>
          <a:lstStyle/>
          <a:p>
            <a:r>
              <a:rPr kumimoji="1" lang="ja-JP" altLang="en-US" dirty="0"/>
              <a:t>ご清聴ありがとうございました</a:t>
            </a:r>
          </a:p>
        </p:txBody>
      </p:sp>
    </p:spTree>
    <p:extLst>
      <p:ext uri="{BB962C8B-B14F-4D97-AF65-F5344CB8AC3E}">
        <p14:creationId xmlns:p14="http://schemas.microsoft.com/office/powerpoint/2010/main" val="2722161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/>
              <a:t>ルール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825625"/>
            <a:ext cx="108712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endParaRPr kumimoji="1" lang="en-US" altLang="ja-JP" dirty="0"/>
          </a:p>
          <a:p>
            <a:pPr marL="514350" indent="-514350">
              <a:buFont typeface="+mj-lt"/>
              <a:buAutoNum type="arabicPeriod"/>
            </a:pPr>
            <a:r>
              <a:rPr kumimoji="1" lang="en-US" altLang="ja-JP" dirty="0"/>
              <a:t>VHDL</a:t>
            </a:r>
            <a:r>
              <a:rPr kumimoji="1" lang="ja-JP" altLang="en-US" dirty="0"/>
              <a:t>を使った設計（プログラミング）をする</a:t>
            </a:r>
            <a:endParaRPr kumimoji="1" lang="en-US" altLang="ja-JP" dirty="0"/>
          </a:p>
          <a:p>
            <a:pPr marL="514350" indent="-514350">
              <a:buFont typeface="+mj-lt"/>
              <a:buAutoNum type="arabicPeriod"/>
            </a:pP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/>
              <a:t>独自のアーキテクチャをつくる</a:t>
            </a:r>
            <a:br>
              <a:rPr kumimoji="1" lang="en-US" altLang="ja-JP" dirty="0"/>
            </a:br>
            <a:r>
              <a:rPr kumimoji="1" lang="ja-JP" altLang="en-US" dirty="0"/>
              <a:t>（</a:t>
            </a:r>
            <a:r>
              <a:rPr lang="en-US" altLang="ja-JP" dirty="0"/>
              <a:t>LD, LAD, STR, ADD, SUB, JMP, JZE, HALT</a:t>
            </a:r>
            <a:r>
              <a:rPr lang="ja-JP" altLang="en-US" dirty="0"/>
              <a:t>命令は必ず実装</a:t>
            </a:r>
            <a:r>
              <a:rPr kumimoji="1" lang="ja-JP" altLang="en-US" dirty="0"/>
              <a:t>）</a:t>
            </a:r>
            <a:endParaRPr kumimoji="1" lang="en-US" altLang="ja-JP" dirty="0"/>
          </a:p>
          <a:p>
            <a:pPr marL="514350" indent="-514350">
              <a:buFont typeface="+mj-lt"/>
              <a:buAutoNum type="arabicPeriod"/>
            </a:pP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/>
              <a:t>メモリのデータ幅は</a:t>
            </a:r>
            <a:r>
              <a:rPr kumimoji="1" lang="en-US" altLang="ja-JP" dirty="0"/>
              <a:t>16</a:t>
            </a:r>
            <a:r>
              <a:rPr kumimoji="1" lang="ja-JP" altLang="en-US" dirty="0"/>
              <a:t>ビット</a:t>
            </a:r>
          </a:p>
        </p:txBody>
      </p:sp>
    </p:spTree>
    <p:extLst>
      <p:ext uri="{BB962C8B-B14F-4D97-AF65-F5344CB8AC3E}">
        <p14:creationId xmlns:p14="http://schemas.microsoft.com/office/powerpoint/2010/main" val="1625685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/>
              <a:t>設計方針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ja-JP" altLang="en-US" sz="3600" dirty="0"/>
              <a:t>目的</a:t>
            </a:r>
            <a:br>
              <a:rPr kumimoji="1" lang="en-US" altLang="ja-JP" sz="3600" dirty="0"/>
            </a:br>
            <a:r>
              <a:rPr kumimoji="1" lang="ja-JP" altLang="en-US" dirty="0"/>
              <a:t>　</a:t>
            </a:r>
            <a:r>
              <a:rPr kumimoji="1" lang="en-US" altLang="ja-JP" dirty="0">
                <a:solidFill>
                  <a:srgbClr val="FF0000"/>
                </a:solidFill>
              </a:rPr>
              <a:t>16</a:t>
            </a:r>
            <a:r>
              <a:rPr kumimoji="1" lang="ja-JP" altLang="en-US" dirty="0">
                <a:solidFill>
                  <a:srgbClr val="FF0000"/>
                </a:solidFill>
              </a:rPr>
              <a:t>進数での平方根計算をする</a:t>
            </a:r>
            <a:r>
              <a:rPr kumimoji="1" lang="ja-JP" altLang="en-US" dirty="0"/>
              <a:t>（小数第二位まで）</a:t>
            </a:r>
            <a:endParaRPr kumimoji="1" lang="en-US" altLang="ja-JP" dirty="0"/>
          </a:p>
          <a:p>
            <a:endParaRPr lang="en-US" altLang="ja-JP" dirty="0"/>
          </a:p>
          <a:p>
            <a:pPr>
              <a:lnSpc>
                <a:spcPct val="150000"/>
              </a:lnSpc>
            </a:pPr>
            <a:r>
              <a:rPr kumimoji="1" lang="ja-JP" altLang="en-US" sz="3600" dirty="0"/>
              <a:t>できるだけ簡単な仕様</a:t>
            </a:r>
            <a:br>
              <a:rPr kumimoji="1" lang="en-US" altLang="ja-JP" sz="3600" dirty="0"/>
            </a:br>
            <a:r>
              <a:rPr kumimoji="1" lang="ja-JP" altLang="en-US" dirty="0"/>
              <a:t>　</a:t>
            </a:r>
            <a:r>
              <a:rPr kumimoji="1" lang="en-US" altLang="ja-JP" dirty="0"/>
              <a:t>1</a:t>
            </a:r>
            <a:r>
              <a:rPr kumimoji="1" lang="ja-JP" altLang="en-US" dirty="0"/>
              <a:t>ワード命令のみ</a:t>
            </a:r>
            <a:r>
              <a:rPr lang="en-US" altLang="ja-JP" dirty="0"/>
              <a:t> </a:t>
            </a:r>
            <a:r>
              <a:rPr kumimoji="1" lang="en-US" altLang="ja-JP" dirty="0"/>
              <a:t>- </a:t>
            </a:r>
            <a:r>
              <a:rPr lang="ja-JP" altLang="en-US" dirty="0"/>
              <a:t>余分</a:t>
            </a:r>
            <a:r>
              <a:rPr kumimoji="1" lang="ja-JP" altLang="en-US" dirty="0"/>
              <a:t>な命令は作れない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509032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/>
              <a:t>役割</a:t>
            </a:r>
          </a:p>
        </p:txBody>
      </p:sp>
      <p:graphicFrame>
        <p:nvGraphicFramePr>
          <p:cNvPr id="8" name="コンテンツ プレースホルダー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8650176"/>
              </p:ext>
            </p:extLst>
          </p:nvPr>
        </p:nvGraphicFramePr>
        <p:xfrm>
          <a:off x="838200" y="1825624"/>
          <a:ext cx="10515600" cy="42576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51200">
                  <a:extLst>
                    <a:ext uri="{9D8B030D-6E8A-4147-A177-3AD203B41FA5}">
                      <a16:colId xmlns:a16="http://schemas.microsoft.com/office/drawing/2014/main" val="3745452057"/>
                    </a:ext>
                  </a:extLst>
                </a:gridCol>
                <a:gridCol w="7264400">
                  <a:extLst>
                    <a:ext uri="{9D8B030D-6E8A-4147-A177-3AD203B41FA5}">
                      <a16:colId xmlns:a16="http://schemas.microsoft.com/office/drawing/2014/main" val="2808524590"/>
                    </a:ext>
                  </a:extLst>
                </a:gridCol>
              </a:tblGrid>
              <a:tr h="851535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200" dirty="0"/>
                        <a:t>名前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200" dirty="0"/>
                        <a:t>仕事内容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0488309"/>
                  </a:ext>
                </a:extLst>
              </a:tr>
              <a:tr h="851535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200" dirty="0"/>
                        <a:t>高田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200" dirty="0"/>
                        <a:t>計算プログラム、実機書き込み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234033"/>
                  </a:ext>
                </a:extLst>
              </a:tr>
              <a:tr h="851535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200" dirty="0"/>
                        <a:t>佐藤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200" dirty="0"/>
                        <a:t>アーキテクチャ実装、仕様書まとめ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5451805"/>
                  </a:ext>
                </a:extLst>
              </a:tr>
              <a:tr h="851535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200" dirty="0"/>
                        <a:t>久朗津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200" dirty="0"/>
                        <a:t>アーキテクチャ実装、プレゼン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0668291"/>
                  </a:ext>
                </a:extLst>
              </a:tr>
              <a:tr h="851535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200" dirty="0"/>
                        <a:t>加藤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200" dirty="0"/>
                        <a:t>仕様作成、制御信号生成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699828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9704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/>
              <a:t>仕様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レジスタ：　</a:t>
            </a:r>
            <a:r>
              <a:rPr kumimoji="1" lang="en-US" altLang="ja-JP" dirty="0"/>
              <a:t>16bit × </a:t>
            </a:r>
            <a:r>
              <a:rPr kumimoji="1" lang="en-US" altLang="ja-JP" dirty="0">
                <a:solidFill>
                  <a:srgbClr val="FF0000"/>
                </a:solidFill>
              </a:rPr>
              <a:t>16</a:t>
            </a:r>
            <a:r>
              <a:rPr kumimoji="1" lang="ja-JP" altLang="en-US" dirty="0"/>
              <a:t>本</a:t>
            </a:r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 dirty="0"/>
              <a:t>メモリ　：　幅</a:t>
            </a:r>
            <a:r>
              <a:rPr kumimoji="1" lang="en-US" altLang="ja-JP" dirty="0"/>
              <a:t>16bit × </a:t>
            </a:r>
            <a:r>
              <a:rPr kumimoji="1" lang="ja-JP" altLang="en-US" dirty="0"/>
              <a:t>アドレス</a:t>
            </a:r>
            <a:r>
              <a:rPr kumimoji="1" lang="en-US" altLang="ja-JP" dirty="0"/>
              <a:t>8bit(256)</a:t>
            </a:r>
          </a:p>
          <a:p>
            <a:endParaRPr lang="en-US" altLang="ja-JP" dirty="0"/>
          </a:p>
          <a:p>
            <a:r>
              <a:rPr kumimoji="1" lang="ja-JP" altLang="en-US" dirty="0"/>
              <a:t>フラグ　：　サインフラグ</a:t>
            </a:r>
            <a:r>
              <a:rPr lang="en-US" altLang="ja-JP" dirty="0"/>
              <a:t>S</a:t>
            </a:r>
            <a:r>
              <a:rPr lang="ja-JP" altLang="en-US" dirty="0"/>
              <a:t>　ゼロフラグ</a:t>
            </a:r>
            <a:r>
              <a:rPr lang="en-US" altLang="ja-JP" dirty="0"/>
              <a:t>Z</a:t>
            </a:r>
            <a:br>
              <a:rPr lang="en-US" altLang="ja-JP" dirty="0"/>
            </a:br>
            <a:r>
              <a:rPr lang="ja-JP" altLang="en-US" dirty="0"/>
              <a:t>　　　　　　</a:t>
            </a:r>
            <a:r>
              <a:rPr lang="ja-JP" altLang="en-US" dirty="0">
                <a:solidFill>
                  <a:srgbClr val="FF0000"/>
                </a:solidFill>
              </a:rPr>
              <a:t>オーバーフローフラグ</a:t>
            </a:r>
            <a:r>
              <a:rPr lang="en-US" altLang="ja-JP" dirty="0">
                <a:solidFill>
                  <a:srgbClr val="FF0000"/>
                </a:solidFill>
              </a:rPr>
              <a:t>O</a:t>
            </a:r>
          </a:p>
          <a:p>
            <a:endParaRPr kumimoji="1" lang="en-US" altLang="ja-JP" dirty="0"/>
          </a:p>
          <a:p>
            <a:r>
              <a:rPr lang="ja-JP" altLang="en-US" dirty="0"/>
              <a:t>命令　　：　</a:t>
            </a:r>
            <a:r>
              <a:rPr lang="en-US" altLang="ja-JP" dirty="0">
                <a:solidFill>
                  <a:srgbClr val="FF0000"/>
                </a:solidFill>
              </a:rPr>
              <a:t>1</a:t>
            </a:r>
            <a:r>
              <a:rPr lang="ja-JP" altLang="en-US" dirty="0">
                <a:solidFill>
                  <a:srgbClr val="FF0000"/>
                </a:solidFill>
              </a:rPr>
              <a:t>ワード </a:t>
            </a:r>
            <a:r>
              <a:rPr lang="en-US" altLang="ja-JP" dirty="0"/>
              <a:t>× 16</a:t>
            </a:r>
            <a:r>
              <a:rPr lang="ja-JP" altLang="en-US" dirty="0"/>
              <a:t>種類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67223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914" y="365125"/>
            <a:ext cx="9722171" cy="6307616"/>
          </a:xfr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ja-JP" altLang="en-US" dirty="0"/>
              <a:t>回路図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50220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2857500" cy="1325563"/>
          </a:xfrm>
        </p:spPr>
        <p:txBody>
          <a:bodyPr/>
          <a:lstStyle/>
          <a:p>
            <a:r>
              <a:rPr kumimoji="1" lang="ja-JP" altLang="en-US" dirty="0"/>
              <a:t>マシン語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命令フィールド</a:t>
            </a:r>
            <a:endParaRPr kumimoji="1" lang="ja-JP" altLang="en-US" dirty="0"/>
          </a:p>
        </p:txBody>
      </p:sp>
      <p:graphicFrame>
        <p:nvGraphicFramePr>
          <p:cNvPr id="8" name="表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922286"/>
              </p:ext>
            </p:extLst>
          </p:nvPr>
        </p:nvGraphicFramePr>
        <p:xfrm>
          <a:off x="7251701" y="454025"/>
          <a:ext cx="3467097" cy="5933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55699">
                  <a:extLst>
                    <a:ext uri="{9D8B030D-6E8A-4147-A177-3AD203B41FA5}">
                      <a16:colId xmlns:a16="http://schemas.microsoft.com/office/drawing/2014/main" val="3650246474"/>
                    </a:ext>
                  </a:extLst>
                </a:gridCol>
                <a:gridCol w="1155699">
                  <a:extLst>
                    <a:ext uri="{9D8B030D-6E8A-4147-A177-3AD203B41FA5}">
                      <a16:colId xmlns:a16="http://schemas.microsoft.com/office/drawing/2014/main" val="3788252951"/>
                    </a:ext>
                  </a:extLst>
                </a:gridCol>
                <a:gridCol w="1155699">
                  <a:extLst>
                    <a:ext uri="{9D8B030D-6E8A-4147-A177-3AD203B41FA5}">
                      <a16:colId xmlns:a16="http://schemas.microsoft.com/office/drawing/2014/main" val="15203159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HALT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0000</a:t>
                      </a:r>
                      <a:endParaRPr kumimoji="1" lang="ja-JP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4569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/>
                        <a:t>LDr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0001</a:t>
                      </a:r>
                      <a:endParaRPr kumimoji="1" lang="ja-JP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906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/>
                        <a:t>LDm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0010</a:t>
                      </a:r>
                      <a:endParaRPr kumimoji="1" lang="ja-JP" altLang="en-US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②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87963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LAD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0011</a:t>
                      </a:r>
                      <a:endParaRPr kumimoji="1" lang="ja-JP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0808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STR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0100</a:t>
                      </a:r>
                      <a:endParaRPr kumimoji="1" lang="ja-JP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861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ADD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0101</a:t>
                      </a:r>
                      <a:endParaRPr kumimoji="1" lang="ja-JP" alt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674726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SUB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0110</a:t>
                      </a:r>
                      <a:endParaRPr kumimoji="1" lang="ja-JP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425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SL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0111</a:t>
                      </a:r>
                      <a:endParaRPr kumimoji="1" lang="ja-JP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9793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SR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1000</a:t>
                      </a:r>
                      <a:endParaRPr kumimoji="1" lang="ja-JP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8537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NAND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1001</a:t>
                      </a:r>
                      <a:endParaRPr kumimoji="1" lang="ja-JP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3378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JMP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1010</a:t>
                      </a:r>
                      <a:endParaRPr kumimoji="1" lang="ja-JP" altLang="en-US" dirty="0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②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9277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JZE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1011</a:t>
                      </a:r>
                      <a:endParaRPr kumimoji="1" lang="ja-JP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7408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JMI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1100</a:t>
                      </a:r>
                      <a:endParaRPr kumimoji="1" lang="ja-JP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04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JOV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1101</a:t>
                      </a:r>
                      <a:endParaRPr kumimoji="1" lang="ja-JP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6429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RJMP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1110</a:t>
                      </a:r>
                      <a:endParaRPr kumimoji="1" lang="ja-JP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17904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DISP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1111</a:t>
                      </a:r>
                      <a:endParaRPr kumimoji="1" lang="ja-JP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2708418"/>
                  </a:ext>
                </a:extLst>
              </a:tr>
            </a:tbl>
          </a:graphicData>
        </a:graphic>
      </p:graphicFrame>
      <p:graphicFrame>
        <p:nvGraphicFramePr>
          <p:cNvPr id="10" name="表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5331478"/>
              </p:ext>
            </p:extLst>
          </p:nvPr>
        </p:nvGraphicFramePr>
        <p:xfrm>
          <a:off x="342900" y="2821305"/>
          <a:ext cx="5753100" cy="1198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50620">
                  <a:extLst>
                    <a:ext uri="{9D8B030D-6E8A-4147-A177-3AD203B41FA5}">
                      <a16:colId xmlns:a16="http://schemas.microsoft.com/office/drawing/2014/main" val="1940729706"/>
                    </a:ext>
                  </a:extLst>
                </a:gridCol>
                <a:gridCol w="1150620">
                  <a:extLst>
                    <a:ext uri="{9D8B030D-6E8A-4147-A177-3AD203B41FA5}">
                      <a16:colId xmlns:a16="http://schemas.microsoft.com/office/drawing/2014/main" val="1034154214"/>
                    </a:ext>
                  </a:extLst>
                </a:gridCol>
                <a:gridCol w="1150620">
                  <a:extLst>
                    <a:ext uri="{9D8B030D-6E8A-4147-A177-3AD203B41FA5}">
                      <a16:colId xmlns:a16="http://schemas.microsoft.com/office/drawing/2014/main" val="2874441288"/>
                    </a:ext>
                  </a:extLst>
                </a:gridCol>
                <a:gridCol w="1150620">
                  <a:extLst>
                    <a:ext uri="{9D8B030D-6E8A-4147-A177-3AD203B41FA5}">
                      <a16:colId xmlns:a16="http://schemas.microsoft.com/office/drawing/2014/main" val="593016310"/>
                    </a:ext>
                  </a:extLst>
                </a:gridCol>
                <a:gridCol w="1150620">
                  <a:extLst>
                    <a:ext uri="{9D8B030D-6E8A-4147-A177-3AD203B41FA5}">
                      <a16:colId xmlns:a16="http://schemas.microsoft.com/office/drawing/2014/main" val="2756488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2400" dirty="0"/>
                        <a:t>①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20813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OP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r1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0000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R2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0790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4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4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4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4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5603408"/>
                  </a:ext>
                </a:extLst>
              </a:tr>
            </a:tbl>
          </a:graphicData>
        </a:graphic>
      </p:graphicFrame>
      <p:graphicFrame>
        <p:nvGraphicFramePr>
          <p:cNvPr id="11" name="表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1179295"/>
              </p:ext>
            </p:extLst>
          </p:nvPr>
        </p:nvGraphicFramePr>
        <p:xfrm>
          <a:off x="304801" y="4416425"/>
          <a:ext cx="4602480" cy="1198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50620">
                  <a:extLst>
                    <a:ext uri="{9D8B030D-6E8A-4147-A177-3AD203B41FA5}">
                      <a16:colId xmlns:a16="http://schemas.microsoft.com/office/drawing/2014/main" val="1940729706"/>
                    </a:ext>
                  </a:extLst>
                </a:gridCol>
                <a:gridCol w="1150620">
                  <a:extLst>
                    <a:ext uri="{9D8B030D-6E8A-4147-A177-3AD203B41FA5}">
                      <a16:colId xmlns:a16="http://schemas.microsoft.com/office/drawing/2014/main" val="1034154214"/>
                    </a:ext>
                  </a:extLst>
                </a:gridCol>
                <a:gridCol w="1150620">
                  <a:extLst>
                    <a:ext uri="{9D8B030D-6E8A-4147-A177-3AD203B41FA5}">
                      <a16:colId xmlns:a16="http://schemas.microsoft.com/office/drawing/2014/main" val="2874441288"/>
                    </a:ext>
                  </a:extLst>
                </a:gridCol>
                <a:gridCol w="1150620">
                  <a:extLst>
                    <a:ext uri="{9D8B030D-6E8A-4147-A177-3AD203B41FA5}">
                      <a16:colId xmlns:a16="http://schemas.microsoft.com/office/drawing/2014/main" val="5930163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2400" dirty="0"/>
                        <a:t>②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20813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OP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r1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err="1"/>
                        <a:t>addr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0790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4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4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8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56034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3242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ja-JP" altLang="en-US" dirty="0"/>
              <a:t>シミュレーション方法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ja-JP" dirty="0"/>
          </a:p>
          <a:p>
            <a:pPr>
              <a:lnSpc>
                <a:spcPct val="150000"/>
              </a:lnSpc>
            </a:pPr>
            <a:r>
              <a:rPr kumimoji="1" lang="ja-JP" altLang="en-US" dirty="0"/>
              <a:t>メモリはテキストファイルから読み取る</a:t>
            </a:r>
            <a:br>
              <a:rPr kumimoji="1" lang="en-US" altLang="ja-JP" dirty="0"/>
            </a:br>
            <a:r>
              <a:rPr kumimoji="1" lang="ja-JP" altLang="en-US" dirty="0"/>
              <a:t>　</a:t>
            </a:r>
            <a:r>
              <a:rPr kumimoji="1" lang="en-US" altLang="ja-JP" dirty="0"/>
              <a:t>- 112</a:t>
            </a:r>
            <a:r>
              <a:rPr kumimoji="1" lang="ja-JP" altLang="en-US" dirty="0"/>
              <a:t>行のプログラム</a:t>
            </a:r>
            <a:br>
              <a:rPr kumimoji="1" lang="en-US" altLang="ja-JP" dirty="0"/>
            </a:br>
            <a:r>
              <a:rPr kumimoji="1" lang="ja-JP" altLang="en-US" dirty="0"/>
              <a:t>　</a:t>
            </a:r>
            <a:r>
              <a:rPr kumimoji="1" lang="en-US" altLang="ja-JP" dirty="0"/>
              <a:t>- </a:t>
            </a:r>
            <a:r>
              <a:rPr kumimoji="1" lang="ja-JP" altLang="en-US" dirty="0"/>
              <a:t>√</a:t>
            </a:r>
            <a:r>
              <a:rPr kumimoji="1" lang="en-US" altLang="ja-JP" dirty="0"/>
              <a:t>50000 = 223.60… </a:t>
            </a:r>
            <a:r>
              <a:rPr kumimoji="1" lang="ja-JP" altLang="en-US" dirty="0"/>
              <a:t>（√</a:t>
            </a:r>
            <a:r>
              <a:rPr kumimoji="1" lang="en-US" altLang="ja-JP" b="1" dirty="0">
                <a:solidFill>
                  <a:srgbClr val="FF0000"/>
                </a:solidFill>
              </a:rPr>
              <a:t>c350</a:t>
            </a:r>
            <a:r>
              <a:rPr kumimoji="1" lang="en-US" altLang="ja-JP" dirty="0"/>
              <a:t> = </a:t>
            </a:r>
            <a:r>
              <a:rPr kumimoji="1" lang="en-US" altLang="ja-JP" b="1" dirty="0">
                <a:solidFill>
                  <a:srgbClr val="FF0000"/>
                </a:solidFill>
              </a:rPr>
              <a:t>df.9b</a:t>
            </a:r>
            <a:r>
              <a:rPr kumimoji="1" lang="ja-JP" altLang="en-US" dirty="0"/>
              <a:t>）を計算</a:t>
            </a:r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r>
              <a:rPr kumimoji="1" lang="ja-JP" altLang="en-US" dirty="0"/>
              <a:t>出力はシミュレータ上で確認する</a:t>
            </a:r>
          </a:p>
        </p:txBody>
      </p:sp>
    </p:spTree>
    <p:extLst>
      <p:ext uri="{BB962C8B-B14F-4D97-AF65-F5344CB8AC3E}">
        <p14:creationId xmlns:p14="http://schemas.microsoft.com/office/powerpoint/2010/main" val="16860929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ja-JP" altLang="en-US" dirty="0"/>
              <a:t>シミュレーション結果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911" y="2671462"/>
            <a:ext cx="6577353" cy="3888090"/>
          </a:xfrm>
        </p:spPr>
      </p:pic>
      <p:pic>
        <p:nvPicPr>
          <p:cNvPr id="10" name="コンテンツ プレースホルダ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0" t="14974" r="75658" b="57611"/>
          <a:stretch/>
        </p:blipFill>
        <p:spPr>
          <a:xfrm>
            <a:off x="342900" y="2615750"/>
            <a:ext cx="4456806" cy="3488831"/>
          </a:xfrm>
          <a:prstGeom prst="rect">
            <a:avLst/>
          </a:prstGeom>
          <a:ln w="57150">
            <a:solidFill>
              <a:srgbClr val="FF0000"/>
            </a:solidFill>
          </a:ln>
        </p:spPr>
      </p:pic>
      <p:sp>
        <p:nvSpPr>
          <p:cNvPr id="11" name="正方形/長方形 10"/>
          <p:cNvSpPr/>
          <p:nvPr/>
        </p:nvSpPr>
        <p:spPr>
          <a:xfrm>
            <a:off x="5448300" y="3200400"/>
            <a:ext cx="1358900" cy="1104900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楕円 11"/>
          <p:cNvSpPr/>
          <p:nvPr/>
        </p:nvSpPr>
        <p:spPr>
          <a:xfrm>
            <a:off x="3370509" y="4127500"/>
            <a:ext cx="1092200" cy="6477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4" name="直線コネクタ 13"/>
          <p:cNvCxnSpPr/>
          <p:nvPr/>
        </p:nvCxnSpPr>
        <p:spPr>
          <a:xfrm>
            <a:off x="4810264" y="2578100"/>
            <a:ext cx="638036" cy="62230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/>
          <p:cNvCxnSpPr/>
          <p:nvPr/>
        </p:nvCxnSpPr>
        <p:spPr>
          <a:xfrm flipV="1">
            <a:off x="4810264" y="4305301"/>
            <a:ext cx="638036" cy="177388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0318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161</Words>
  <Application>Microsoft Office PowerPoint</Application>
  <PresentationFormat>ワイド画面</PresentationFormat>
  <Paragraphs>110</Paragraphs>
  <Slides>15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19" baseType="lpstr">
      <vt:lpstr>游ゴシック</vt:lpstr>
      <vt:lpstr>游ゴシック Light</vt:lpstr>
      <vt:lpstr>Arial</vt:lpstr>
      <vt:lpstr>Office テーマ</vt:lpstr>
      <vt:lpstr>FPGAで平方根計算 VHDLによる簡易プロセッサ試作</vt:lpstr>
      <vt:lpstr>ルール</vt:lpstr>
      <vt:lpstr>設計方針</vt:lpstr>
      <vt:lpstr>役割</vt:lpstr>
      <vt:lpstr>仕様</vt:lpstr>
      <vt:lpstr>回路図</vt:lpstr>
      <vt:lpstr>マシン語</vt:lpstr>
      <vt:lpstr>シミュレーション方法</vt:lpstr>
      <vt:lpstr>シミュレーション結果</vt:lpstr>
      <vt:lpstr>シミュレーション結果</vt:lpstr>
      <vt:lpstr>FPGAへの実装課題</vt:lpstr>
      <vt:lpstr>FPGA動作</vt:lpstr>
      <vt:lpstr>FPGA動作</vt:lpstr>
      <vt:lpstr>まとめ</vt:lpstr>
      <vt:lpstr>ご清聴ありがとうございました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FPGAで平方根計算</dc:title>
  <dc:creator>ics10</dc:creator>
  <cp:lastModifiedBy>-hiroto- karofuji</cp:lastModifiedBy>
  <cp:revision>60</cp:revision>
  <dcterms:created xsi:type="dcterms:W3CDTF">2018-01-11T06:01:30Z</dcterms:created>
  <dcterms:modified xsi:type="dcterms:W3CDTF">2018-01-17T06:30:09Z</dcterms:modified>
</cp:coreProperties>
</file>

<file path=docProps/thumbnail.jpeg>
</file>